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93CD-2EA6-ADDF-C823-5E275B2E0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1A29D-0125-7474-EF37-6958EDD17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EA713-3F72-09A2-23C5-B00B5834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419EE-9A59-ECE5-5585-9FC4DCF5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8C66B-6F4E-EA73-9635-67E839E9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7513-7665-DD7D-C318-EC6707F7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656F7-D1D4-57A8-F426-B56487788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BB118-C37D-DCAF-950B-170ED788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99653-5D6B-D47C-E9C8-443808968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AD65A-6BA2-0462-B906-C747DC1A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1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9787A-D2A6-14B8-4407-803242D95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5A00F-6C8F-A4FC-8EE0-0A7F07525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47824-C05C-0E54-76FF-73EAC8B3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BA2A1-930E-18CC-AC2C-38D669FF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6FE5A-A135-8B6A-CD49-F3C3E37F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3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514E-31C6-B126-6F48-D919C7CC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115E-1505-8C7B-BF7E-68B54BA27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3B75-A4BF-D532-6ED1-2C4F3147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16D3D-F46D-819E-8270-8A3099EC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55DFC-F06B-3820-B5EE-E5D198EF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5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2F29-6456-6BB6-A6A0-32367492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AAC04-FBDA-FAB6-01ED-2F18CD503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25FB3-832C-B0FE-F7E5-9BF47420D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92878-5D4A-26F4-4FDE-A349D69D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72D9A-9F6E-9885-E085-D8148D1B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5A72-8479-4E27-8EA3-5D6EA74B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FD978-81EF-1E7F-093D-CF23F9E26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E16C-B4D2-DFD2-9E60-146E3E13E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776CC-985A-B9AC-F7A6-AF177FE3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08598-0962-886C-637B-3D676C33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8330A-3DE5-B66B-A7B5-B858EC36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AFE5-A843-B1CF-D490-DB7E4718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3A583-2C25-B5AA-2DA3-2D0AD8A8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1B884-86F4-C3B3-8160-41248FD9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C4FE2-6DD3-E466-C83D-47C1A3883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0B168-3175-BB51-F980-5B03871777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3CDC-D28C-B3CB-8CB3-0E0ADB38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9B0D34-7300-1077-38BE-1BD0EF4D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0C490E-DDF5-6B4E-86D2-382AD35A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7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BA9F-3D01-07C3-649E-AC12605D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238F0-973E-F5A8-9142-DA70DCB5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B881C-6EC9-D923-1B02-D85757E5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76E00-979D-E024-3FAD-DE957255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C76DD-63FF-4912-A2E5-11D61929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B11F6-66C4-661F-F644-B9C71691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160EE-44C3-F3A7-8A22-8C0BDCA0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5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FAC1-FE98-C6EA-6A6A-422B6AAC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CE944-196A-7774-D234-DC23F8C8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E284F-4B16-6A08-B322-51186EF97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5A957-3E7F-B51A-4FD7-156B0D894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3A0E3-3DE6-CE48-8388-9924577C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B4234-3052-9057-2335-C379F1F4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5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A1E3-87BD-41D5-7E49-C5203F3F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3DD93-5C8D-5498-3E3D-263FFC65B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52C04-A5E8-7FDD-55BE-EED6C1946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CA76E-3A0F-F59A-A58B-19855E43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5A37C-FC20-71A1-EC04-4AB2FA26A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43CC-5BD8-57E2-136C-FA32CD66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2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23ABC-0389-71B2-EE3A-088A9C18B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ADFD9-6295-8AF4-8412-143D32ED6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E8E76-C9D6-4155-ECD2-D72FACBCB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B7EB0B-9080-45B0-9D46-2E6206FEF935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FA37B-A62C-2614-9B83-4470C7DAC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6A986-4227-1C43-762E-A98A7AF60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7DAFEC-61DA-4556-84BD-D8DCAE337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84A225-31C6-D6FD-6BFD-4650335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41FB6-2A86-E238-80FD-00F7F0A88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7657"/>
            <a:ext cx="9565178" cy="1572305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Evaluation of </a:t>
            </a:r>
            <a:r>
              <a:rPr lang="en-US" dirty="0" err="1"/>
              <a:t>Gentotoxic</a:t>
            </a:r>
            <a:r>
              <a:rPr lang="en-US" dirty="0"/>
              <a:t> effects of untreated Textile dye effluent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E94F7-E7AB-5B40-FD51-24AF75061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23648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Using Mitotic index as the end point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D8353-705A-C1C2-258C-B0394EE14786}"/>
              </a:ext>
            </a:extLst>
          </p:cNvPr>
          <p:cNvSpPr txBox="1"/>
          <p:nvPr/>
        </p:nvSpPr>
        <p:spPr>
          <a:xfrm>
            <a:off x="8312727" y="5403273"/>
            <a:ext cx="304245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Prathibha</a:t>
            </a:r>
            <a:r>
              <a:rPr lang="en-US" dirty="0"/>
              <a:t> </a:t>
            </a:r>
            <a:r>
              <a:rPr lang="en-US" b="1" dirty="0"/>
              <a:t>Nirmani</a:t>
            </a:r>
          </a:p>
        </p:txBody>
      </p:sp>
    </p:spTree>
    <p:extLst>
      <p:ext uri="{BB962C8B-B14F-4D97-AF65-F5344CB8AC3E}">
        <p14:creationId xmlns:p14="http://schemas.microsoft.com/office/powerpoint/2010/main" val="3794719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3D6AE-E92B-2DAD-86B0-0F366B3E8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329" y="233363"/>
            <a:ext cx="8011342" cy="5943600"/>
          </a:xfrm>
        </p:spPr>
      </p:pic>
    </p:spTree>
    <p:extLst>
      <p:ext uri="{BB962C8B-B14F-4D97-AF65-F5344CB8AC3E}">
        <p14:creationId xmlns:p14="http://schemas.microsoft.com/office/powerpoint/2010/main" val="191922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ED61-0603-C561-CB77-847E4602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 Way ANOVA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AECC-0BD8-F435-62E8-3234031D3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One- way ANOVA was performed to compare the means of mitotic index across the different concentrations</a:t>
            </a:r>
          </a:p>
          <a:p>
            <a:pPr marL="0" indent="0">
              <a:buNone/>
            </a:pPr>
            <a:r>
              <a:rPr lang="en-US" dirty="0"/>
              <a:t>Significant differences were observed, </a:t>
            </a:r>
            <a:r>
              <a:rPr lang="en-US" dirty="0" err="1"/>
              <a:t>indicationg</a:t>
            </a:r>
            <a:r>
              <a:rPr lang="en-US" dirty="0"/>
              <a:t> that untreated textile dye effluent has genotoxic effects on cellular activity and division</a:t>
            </a:r>
          </a:p>
        </p:txBody>
      </p:sp>
    </p:spTree>
    <p:extLst>
      <p:ext uri="{BB962C8B-B14F-4D97-AF65-F5344CB8AC3E}">
        <p14:creationId xmlns:p14="http://schemas.microsoft.com/office/powerpoint/2010/main" val="203802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C51CE0-29BB-FA87-7438-205542C3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574"/>
            <a:ext cx="8051763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45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BA6587-0FEF-A527-84DF-C6C96E16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628259"/>
            <a:ext cx="9793067" cy="54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8A2D-726C-EF1C-464B-18D0A567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C9126-AC8B-72C3-15F5-AAED2EECD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analysis concludes that the different concentrations of untreated textile dye effluent significantly affect the mitotic index, indicating potential genotoxicity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findings underscore the environmental risks posed by untreated dye effluents and the necessity for treated water in ecological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862416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2DC0-6580-A4B9-89DD-AB7980B6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CEC87B-0C1B-3837-6BD0-570204D34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6367"/>
            <a:ext cx="10105454" cy="4541924"/>
          </a:xfrm>
        </p:spPr>
      </p:pic>
    </p:spTree>
    <p:extLst>
      <p:ext uri="{BB962C8B-B14F-4D97-AF65-F5344CB8AC3E}">
        <p14:creationId xmlns:p14="http://schemas.microsoft.com/office/powerpoint/2010/main" val="135268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808F-8D1B-5570-5D86-D87890EC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genotoxicity?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3334A-02F6-6F4C-DD69-DAF6EB6341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307667" y="1224189"/>
            <a:ext cx="6164494" cy="52686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6B30-DC2B-570D-DF26-7C9CBDA9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ability of harmful substances to damage the genetic material within cell, leading to mutations and potential cancer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Chemicals such as heavy metals and Azo dyes, often found in textile dye effluents, are known genotoxic agents that pose risks to both flora and fauna</a:t>
            </a:r>
          </a:p>
        </p:txBody>
      </p:sp>
    </p:spTree>
    <p:extLst>
      <p:ext uri="{BB962C8B-B14F-4D97-AF65-F5344CB8AC3E}">
        <p14:creationId xmlns:p14="http://schemas.microsoft.com/office/powerpoint/2010/main" val="63824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E0A04-B2EA-64D8-5A02-F3156091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Importance of assessing genotoxicity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135D4-95C7-36C7-86AE-D54015DB0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Provides a critical insights into the effects of contaminants on ecosystems and public health.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By understanding how substances effect genomic integrity, appropriate measures can be taken to mitigate risks associated with untreated effluents</a:t>
            </a:r>
          </a:p>
        </p:txBody>
      </p:sp>
      <p:pic>
        <p:nvPicPr>
          <p:cNvPr id="4" name="Picture 3" descr="A dna strand with red and blue balls&#10;&#10;AI-generated content may be incorrect.">
            <a:extLst>
              <a:ext uri="{FF2B5EF4-FFF2-40B4-BE49-F238E27FC236}">
                <a16:creationId xmlns:a16="http://schemas.microsoft.com/office/drawing/2014/main" id="{C60FC159-61B0-DDAF-3989-B0B072A0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01" r="20075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600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2D199-A097-E6DF-A5F8-D6ED233F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Textile dye effluents and ecosystem impact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9A25-E48A-A849-B8C1-DDA1B17E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Untreated textile effluents are a significant source of pollution</a:t>
            </a:r>
          </a:p>
          <a:p>
            <a:pPr marL="0" indent="0">
              <a:buNone/>
            </a:pPr>
            <a:r>
              <a:rPr lang="en-US" sz="2200"/>
              <a:t>Containing persistent organic chemicals that disrupt aquatic ecosystems</a:t>
            </a:r>
          </a:p>
          <a:p>
            <a:pPr marL="0" indent="0">
              <a:buNone/>
            </a:pPr>
            <a:r>
              <a:rPr lang="en-US" sz="2200"/>
              <a:t>Can lead to biomagnification through the food chain, with adverse effects on both aquatic and terrestrial organisms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72669-FF48-9533-6422-43436C30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25" r="2137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499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EE2E1-8922-5D91-91C4-E07073D6D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592" y="0"/>
            <a:ext cx="2400300" cy="1959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212E5-BF08-D006-670F-5C80FCC9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8465B-9A9C-98AA-765C-93494C836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· To introduce the concept of genotoxicity and its assessment using the mitotic index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· To demonstrate data analysis techniques in R for statistical comparison of mitotic index values across different effluent concentrations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· To interpret results and determine the potential genotoxic effects of untreated textile dye effluent</a:t>
            </a:r>
          </a:p>
        </p:txBody>
      </p:sp>
    </p:spTree>
    <p:extLst>
      <p:ext uri="{BB962C8B-B14F-4D97-AF65-F5344CB8AC3E}">
        <p14:creationId xmlns:p14="http://schemas.microsoft.com/office/powerpoint/2010/main" val="411962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BC7A9-45E0-E794-DEA7-8D7A022E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4" r="778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D9DF7-E681-31F2-F18E-E11BCC07F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03507-E42A-8459-3174-1839AD8B6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dirty="0"/>
              <a:t>Selection of healthy </a:t>
            </a:r>
            <a:r>
              <a:rPr lang="en-US" sz="1900" i="1" dirty="0"/>
              <a:t>Allium cepa </a:t>
            </a:r>
            <a:r>
              <a:rPr lang="en-US" sz="1900" dirty="0"/>
              <a:t>bulbs for the exposure</a:t>
            </a:r>
          </a:p>
          <a:p>
            <a:pPr marL="0" indent="0">
              <a:buNone/>
            </a:pPr>
            <a:endParaRPr lang="en-US" sz="1900" i="1" dirty="0"/>
          </a:p>
          <a:p>
            <a:pPr marL="0" indent="0">
              <a:buNone/>
            </a:pPr>
            <a:r>
              <a:rPr lang="en-US" sz="1900" dirty="0"/>
              <a:t>Kept them for rooting</a:t>
            </a:r>
          </a:p>
          <a:p>
            <a:pPr marL="0" indent="0">
              <a:buNone/>
            </a:pPr>
            <a:endParaRPr lang="en-US" sz="1900" i="1" dirty="0"/>
          </a:p>
          <a:p>
            <a:pPr marL="0" indent="0">
              <a:buNone/>
            </a:pPr>
            <a:r>
              <a:rPr lang="en-US" sz="1900" dirty="0"/>
              <a:t>Preparing exposure concentrations of 0%, 25%,50% and 100% untreated textile dye effluent and exposing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Staining and microscopic observation after 48 hours</a:t>
            </a:r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11801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45AB-106E-D7CD-967F-51898495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-120051"/>
            <a:ext cx="10515600" cy="1325563"/>
          </a:xfrm>
        </p:spPr>
        <p:txBody>
          <a:bodyPr/>
          <a:lstStyle/>
          <a:p>
            <a:r>
              <a:rPr lang="en-US" dirty="0"/>
              <a:t>Calculation of mitotic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889A5-75C3-BAF0-6D13-C8FFF05DF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3" y="92297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mitotic index was calculated using the formula: </a:t>
            </a:r>
          </a:p>
          <a:p>
            <a:pPr marL="0" indent="0">
              <a:buNone/>
            </a:pPr>
            <a:r>
              <a:rPr lang="en-US" dirty="0"/>
              <a:t>Mitotic index = Number of dividing cells  × 100</a:t>
            </a:r>
          </a:p>
          <a:p>
            <a:pPr marL="0" indent="0">
              <a:buNone/>
            </a:pPr>
            <a:r>
              <a:rPr lang="en-US" dirty="0"/>
              <a:t>                                Total number of cells</a:t>
            </a:r>
          </a:p>
          <a:p>
            <a:pPr marL="0" indent="0">
              <a:buNone/>
            </a:pPr>
            <a:r>
              <a:rPr lang="en-US" dirty="0"/>
              <a:t>This quantifies the proportion of cells undergoing division, providing insight into the potential genotoxic effects of textile dye effluents at varying concentrations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C389D-E210-F8E2-9886-1A4050359EB3}"/>
              </a:ext>
            </a:extLst>
          </p:cNvPr>
          <p:cNvCxnSpPr/>
          <p:nvPr/>
        </p:nvCxnSpPr>
        <p:spPr>
          <a:xfrm>
            <a:off x="3265714" y="2909455"/>
            <a:ext cx="35625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1CF394E-A884-A5BE-EF15-7CBFBF93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41" y="3297237"/>
            <a:ext cx="7739743" cy="30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2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4666-4BCE-851A-A31D-833AE9DE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1EEA-8083-A39B-C80E-E44723C18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6857" cy="47625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Visual representation</a:t>
            </a:r>
          </a:p>
          <a:p>
            <a:pPr marL="0" indent="0">
              <a:buNone/>
            </a:pPr>
            <a:r>
              <a:rPr lang="en-US" dirty="0"/>
              <a:t>Represent the distribution of mitotic index values for each concentration of effluent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aids in facilitating a clear comparison across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4C44E-CA0C-3E1D-FC96-7D7E379E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82"/>
          <a:stretch/>
        </p:blipFill>
        <p:spPr>
          <a:xfrm>
            <a:off x="7707085" y="742949"/>
            <a:ext cx="4147458" cy="56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3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9E4A0-AE24-91A2-5BEC-2079AB567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71" y="142874"/>
            <a:ext cx="5515530" cy="642937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6546C-4688-5194-BD72-6DBCFC58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79" y="142874"/>
            <a:ext cx="6029850" cy="6429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1F9CE5-5F58-7DD9-AEEA-3F5B0D16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00" y="366285"/>
            <a:ext cx="752580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65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396</Words>
  <Application>Microsoft Office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Evaluation of Gentotoxic effects of untreated Textile dye effluent</vt:lpstr>
      <vt:lpstr>What is genotoxicity?</vt:lpstr>
      <vt:lpstr>Importance of assessing genotoxicity</vt:lpstr>
      <vt:lpstr>Textile dye effluents and ecosystem impact</vt:lpstr>
      <vt:lpstr>Objective</vt:lpstr>
      <vt:lpstr>Methodology</vt:lpstr>
      <vt:lpstr>Calculation of mitotic index</vt:lpstr>
      <vt:lpstr>Data Analysis</vt:lpstr>
      <vt:lpstr>PowerPoint Presentation</vt:lpstr>
      <vt:lpstr>PowerPoint Presentation</vt:lpstr>
      <vt:lpstr>One- Way ANOVA test results</vt:lpstr>
      <vt:lpstr>PowerPoint Presentation</vt:lpstr>
      <vt:lpstr>PowerPoint Presentation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Dewundara Liyanawaduge, Prathibha</dc:creator>
  <cp:lastModifiedBy>Nirmani, Prathibha</cp:lastModifiedBy>
  <cp:revision>3</cp:revision>
  <dcterms:created xsi:type="dcterms:W3CDTF">2025-05-08T20:33:58Z</dcterms:created>
  <dcterms:modified xsi:type="dcterms:W3CDTF">2025-05-09T20:52:49Z</dcterms:modified>
</cp:coreProperties>
</file>